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8" r:id="rId3"/>
    <p:sldId id="260" r:id="rId4"/>
    <p:sldId id="259" r:id="rId5"/>
    <p:sldId id="283" r:id="rId6"/>
    <p:sldId id="284" r:id="rId7"/>
    <p:sldId id="285" r:id="rId8"/>
    <p:sldId id="280" r:id="rId9"/>
    <p:sldId id="281" r:id="rId10"/>
    <p:sldId id="282" r:id="rId11"/>
    <p:sldId id="262" r:id="rId12"/>
    <p:sldId id="276" r:id="rId13"/>
    <p:sldId id="277" r:id="rId14"/>
    <p:sldId id="299" r:id="rId15"/>
    <p:sldId id="296" r:id="rId16"/>
    <p:sldId id="295" r:id="rId17"/>
    <p:sldId id="297" r:id="rId18"/>
    <p:sldId id="286" r:id="rId19"/>
    <p:sldId id="287" r:id="rId20"/>
    <p:sldId id="288" r:id="rId21"/>
    <p:sldId id="289" r:id="rId22"/>
    <p:sldId id="298" r:id="rId23"/>
    <p:sldId id="278" r:id="rId24"/>
    <p:sldId id="300" r:id="rId25"/>
    <p:sldId id="301" r:id="rId26"/>
    <p:sldId id="268" r:id="rId27"/>
    <p:sldId id="27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532894-C8A9-6A4E-68FC-85B78EDE42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Autism Detection using Eye Tracking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03165-CFEA-429C-E80F-78F498BE7A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17A8F-5E67-4A3C-A2E9-FDC8776BF7C9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CBDA8E-D020-F162-C390-754387B397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EB857-03A6-9269-E420-798D0CBFDC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4DD18-2185-435F-A426-E910EEB360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10088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Autism Detection using Eye Tracking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B05C6-8135-4EB5-A816-1D0FE58065E8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C59E5-8E15-4EB7-AAA1-3438CEB96C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302787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EEF66-2D50-4AF1-88AE-176B3D2F384A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84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48888-D0A6-4764-A60B-7338A78AF965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973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1BC0-E28C-401D-8C69-496267BC0051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301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575A-66FC-41DC-9EF3-6FF1D6C47CDE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99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1A7CD-85A1-4672-B550-90C0F3CE63EA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0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54669-762B-4624-A991-CC21C7E34014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15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434A-05D3-4EF7-A86F-615AD8252EB6}" type="datetime1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96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8F4D4-2035-4111-97A6-DC61062A2257}" type="datetime1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16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6FB6B-00A1-4EB0-9E4B-916B31A0EEF4}" type="datetime1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52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A64E1A-1149-4C8E-8CD8-69623B653FD3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56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3D25-29D9-4961-9684-DA86BBCB5A3A}" type="datetime1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70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F5DFF03-DC0B-457B-97E1-7D0EC0491E0B}" type="datetime1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756E75E-E699-45AD-9691-08B76747B6F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75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E886D-0CB5-C597-89C5-314764F6E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777579"/>
            <a:ext cx="10058400" cy="2478383"/>
          </a:xfrm>
        </p:spPr>
        <p:txBody>
          <a:bodyPr/>
          <a:lstStyle/>
          <a:p>
            <a:r>
              <a:rPr lang="en-IN" dirty="0"/>
              <a:t>Autism Detection using Eye 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FD317-C161-E9E4-5DE9-D94339E3B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91938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Sooryaprabha T S</a:t>
            </a:r>
          </a:p>
          <a:p>
            <a:r>
              <a:rPr lang="en-IN" dirty="0"/>
              <a:t>VAS21CSCE01</a:t>
            </a:r>
          </a:p>
          <a:p>
            <a:endParaRPr lang="en-IN" dirty="0"/>
          </a:p>
          <a:p>
            <a:r>
              <a:rPr lang="en-IN" dirty="0"/>
              <a:t>Guide : </a:t>
            </a:r>
            <a:r>
              <a:rPr lang="en-IN" dirty="0" err="1"/>
              <a:t>Dr.</a:t>
            </a:r>
            <a:r>
              <a:rPr lang="en-IN" dirty="0"/>
              <a:t> Ramani Bai V</a:t>
            </a:r>
          </a:p>
          <a:p>
            <a:r>
              <a:rPr lang="en-IN" dirty="0"/>
              <a:t>HOD, CSE Dept.</a:t>
            </a:r>
          </a:p>
        </p:txBody>
      </p:sp>
    </p:spTree>
    <p:extLst>
      <p:ext uri="{BB962C8B-B14F-4D97-AF65-F5344CB8AC3E}">
        <p14:creationId xmlns:p14="http://schemas.microsoft.com/office/powerpoint/2010/main" val="1956786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7FF118-5111-51B5-37B9-6AD8963A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10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1B01C2-9453-372B-CD9F-4B9250153DEF}"/>
              </a:ext>
            </a:extLst>
          </p:cNvPr>
          <p:cNvSpPr txBox="1"/>
          <p:nvPr/>
        </p:nvSpPr>
        <p:spPr>
          <a:xfrm>
            <a:off x="914399" y="770965"/>
            <a:ext cx="8919882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IN" sz="4400" dirty="0"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BC59B1-F4A1-9FC9-2CB0-5DE86AD0C2EA}"/>
              </a:ext>
            </a:extLst>
          </p:cNvPr>
          <p:cNvSpPr txBox="1"/>
          <p:nvPr/>
        </p:nvSpPr>
        <p:spPr>
          <a:xfrm>
            <a:off x="1030942" y="2160494"/>
            <a:ext cx="9018494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To detect for a child is having early stage of autism or not, along with eye tracking, and the eye movements are identified.</a:t>
            </a:r>
          </a:p>
        </p:txBody>
      </p:sp>
    </p:spTree>
    <p:extLst>
      <p:ext uri="{BB962C8B-B14F-4D97-AF65-F5344CB8AC3E}">
        <p14:creationId xmlns:p14="http://schemas.microsoft.com/office/powerpoint/2010/main" val="627637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D099-1146-9862-035E-EE9ADB870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47D5A3-27E5-DB71-38F9-6D6F90B3E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11</a:t>
            </a:fld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2ACD3C-AE3D-FFB8-3898-585EE304A571}"/>
              </a:ext>
            </a:extLst>
          </p:cNvPr>
          <p:cNvSpPr/>
          <p:nvPr/>
        </p:nvSpPr>
        <p:spPr>
          <a:xfrm>
            <a:off x="1389529" y="2786293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2CB632-406B-E990-47B8-BEE343519468}"/>
              </a:ext>
            </a:extLst>
          </p:cNvPr>
          <p:cNvSpPr/>
          <p:nvPr/>
        </p:nvSpPr>
        <p:spPr>
          <a:xfrm>
            <a:off x="2931460" y="2345514"/>
            <a:ext cx="1577789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1C3A3A-5A25-93ED-82E4-EE6D4DF6DC7C}"/>
              </a:ext>
            </a:extLst>
          </p:cNvPr>
          <p:cNvSpPr txBox="1"/>
          <p:nvPr/>
        </p:nvSpPr>
        <p:spPr>
          <a:xfrm>
            <a:off x="1521761" y="2939106"/>
            <a:ext cx="968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capture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357FE-1B64-0012-3833-8044920580F4}"/>
              </a:ext>
            </a:extLst>
          </p:cNvPr>
          <p:cNvSpPr txBox="1"/>
          <p:nvPr/>
        </p:nvSpPr>
        <p:spPr>
          <a:xfrm>
            <a:off x="2974038" y="2441894"/>
            <a:ext cx="1499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segmentation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0D5F02-E7F7-6AAA-DB76-806DE3818AA9}"/>
              </a:ext>
            </a:extLst>
          </p:cNvPr>
          <p:cNvSpPr/>
          <p:nvPr/>
        </p:nvSpPr>
        <p:spPr>
          <a:xfrm>
            <a:off x="6432170" y="2352683"/>
            <a:ext cx="215770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ABD3E9-A9CC-5DE6-6764-1F3B751FBB70}"/>
              </a:ext>
            </a:extLst>
          </p:cNvPr>
          <p:cNvSpPr/>
          <p:nvPr/>
        </p:nvSpPr>
        <p:spPr>
          <a:xfrm>
            <a:off x="4840941" y="2340019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A96D91-BC12-3470-9037-7B354309CAB3}"/>
              </a:ext>
            </a:extLst>
          </p:cNvPr>
          <p:cNvSpPr txBox="1"/>
          <p:nvPr/>
        </p:nvSpPr>
        <p:spPr>
          <a:xfrm flipH="1">
            <a:off x="4940670" y="2433712"/>
            <a:ext cx="1174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Pre-processing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C9324C-2241-0AB6-31CF-E4A5742AD527}"/>
              </a:ext>
            </a:extLst>
          </p:cNvPr>
          <p:cNvSpPr txBox="1"/>
          <p:nvPr/>
        </p:nvSpPr>
        <p:spPr>
          <a:xfrm>
            <a:off x="6474202" y="2455555"/>
            <a:ext cx="2613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processing &amp; Feature extraction</a:t>
            </a:r>
          </a:p>
          <a:p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7FC9C-F883-FA9F-5FBF-5BEF4DA12D59}"/>
              </a:ext>
            </a:extLst>
          </p:cNvPr>
          <p:cNvSpPr/>
          <p:nvPr/>
        </p:nvSpPr>
        <p:spPr>
          <a:xfrm>
            <a:off x="1389529" y="1937654"/>
            <a:ext cx="1335742" cy="8337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79B8FC-4FE7-63A6-F631-B02F5F41ED7B}"/>
              </a:ext>
            </a:extLst>
          </p:cNvPr>
          <p:cNvSpPr txBox="1"/>
          <p:nvPr/>
        </p:nvSpPr>
        <p:spPr>
          <a:xfrm>
            <a:off x="1554257" y="2060664"/>
            <a:ext cx="1073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Show video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1F4730D-6DA1-2DBF-268A-D2F260D4CCEF}"/>
              </a:ext>
            </a:extLst>
          </p:cNvPr>
          <p:cNvCxnSpPr>
            <a:cxnSpLocks/>
          </p:cNvCxnSpPr>
          <p:nvPr/>
        </p:nvCxnSpPr>
        <p:spPr>
          <a:xfrm flipV="1">
            <a:off x="277906" y="2765060"/>
            <a:ext cx="1111623" cy="212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9AAD2E9-DF0D-81FD-BCDD-23DB229322D2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737597" y="2762373"/>
            <a:ext cx="19386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DE929BD-7C53-E2F4-2DDB-C0771FF3D036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4473391" y="2756878"/>
            <a:ext cx="367550" cy="81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2E01258-1A42-9A1E-7801-26F10446086A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170517" y="2761359"/>
            <a:ext cx="261653" cy="81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lowchart: Magnetic Disk 39">
            <a:extLst>
              <a:ext uri="{FF2B5EF4-FFF2-40B4-BE49-F238E27FC236}">
                <a16:creationId xmlns:a16="http://schemas.microsoft.com/office/drawing/2014/main" id="{9CD91C80-9C2B-46BD-0A0A-FD685BCE8FFD}"/>
              </a:ext>
            </a:extLst>
          </p:cNvPr>
          <p:cNvSpPr/>
          <p:nvPr/>
        </p:nvSpPr>
        <p:spPr>
          <a:xfrm>
            <a:off x="9059954" y="1962794"/>
            <a:ext cx="1577789" cy="1559347"/>
          </a:xfrm>
          <a:prstGeom prst="flowChartMagneticDisk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8A568E4-306F-7B87-C655-AF1FF325B0E2}"/>
              </a:ext>
            </a:extLst>
          </p:cNvPr>
          <p:cNvCxnSpPr>
            <a:cxnSpLocks/>
            <a:endCxn id="40" idx="2"/>
          </p:cNvCxnSpPr>
          <p:nvPr/>
        </p:nvCxnSpPr>
        <p:spPr>
          <a:xfrm flipV="1">
            <a:off x="8610600" y="2742468"/>
            <a:ext cx="449354" cy="144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E119232-5764-2D9A-C499-00BD579D2FD1}"/>
              </a:ext>
            </a:extLst>
          </p:cNvPr>
          <p:cNvSpPr txBox="1"/>
          <p:nvPr/>
        </p:nvSpPr>
        <p:spPr>
          <a:xfrm>
            <a:off x="9368117" y="2556821"/>
            <a:ext cx="1228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Dataset creation</a:t>
            </a:r>
          </a:p>
        </p:txBody>
      </p:sp>
    </p:spTree>
    <p:extLst>
      <p:ext uri="{BB962C8B-B14F-4D97-AF65-F5344CB8AC3E}">
        <p14:creationId xmlns:p14="http://schemas.microsoft.com/office/powerpoint/2010/main" val="2063342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71BE18-919E-8855-B2ED-803DF2F1B805}"/>
              </a:ext>
            </a:extLst>
          </p:cNvPr>
          <p:cNvSpPr txBox="1"/>
          <p:nvPr/>
        </p:nvSpPr>
        <p:spPr>
          <a:xfrm>
            <a:off x="553569" y="620053"/>
            <a:ext cx="6349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Data Processing &amp; Feature Extraction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F54F40-B195-0BEF-B496-FC9EF7546674}"/>
              </a:ext>
            </a:extLst>
          </p:cNvPr>
          <p:cNvSpPr/>
          <p:nvPr/>
        </p:nvSpPr>
        <p:spPr>
          <a:xfrm>
            <a:off x="1308847" y="2384612"/>
            <a:ext cx="1783977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4EC02-BAAB-0B9E-C7CE-16AC7660E480}"/>
              </a:ext>
            </a:extLst>
          </p:cNvPr>
          <p:cNvSpPr/>
          <p:nvPr/>
        </p:nvSpPr>
        <p:spPr>
          <a:xfrm>
            <a:off x="4602483" y="2384612"/>
            <a:ext cx="1654882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CF54BA-58C0-1552-39D0-AAC6288DA5CE}"/>
              </a:ext>
            </a:extLst>
          </p:cNvPr>
          <p:cNvSpPr/>
          <p:nvPr/>
        </p:nvSpPr>
        <p:spPr>
          <a:xfrm>
            <a:off x="7511529" y="2366683"/>
            <a:ext cx="2187389" cy="104438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40178F-0281-48EA-99B1-0A8A421BD67D}"/>
              </a:ext>
            </a:extLst>
          </p:cNvPr>
          <p:cNvSpPr txBox="1"/>
          <p:nvPr/>
        </p:nvSpPr>
        <p:spPr>
          <a:xfrm>
            <a:off x="1431220" y="2707341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Face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800E6-6994-981D-D9F8-E7B2FF6A815E}"/>
              </a:ext>
            </a:extLst>
          </p:cNvPr>
          <p:cNvSpPr txBox="1"/>
          <p:nvPr/>
        </p:nvSpPr>
        <p:spPr>
          <a:xfrm>
            <a:off x="4694817" y="2707341"/>
            <a:ext cx="165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Eye Detection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3F63E-5260-0E41-35B1-E45830118A34}"/>
              </a:ext>
            </a:extLst>
          </p:cNvPr>
          <p:cNvSpPr txBox="1"/>
          <p:nvPr/>
        </p:nvSpPr>
        <p:spPr>
          <a:xfrm>
            <a:off x="7734299" y="2583640"/>
            <a:ext cx="1604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Eye Movement Tracking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F11067-8A0F-B8AB-9B59-1A6C09BC4882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092824" y="2906806"/>
            <a:ext cx="150965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E56899A-5DF9-0156-1921-83A1CE6E8F7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6257365" y="2888877"/>
            <a:ext cx="1254164" cy="179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311C475F-842E-9974-0CB3-35A8BF776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4579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1549F3-B457-8B86-7629-84085BC05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7118353"/>
            <a:ext cx="2743200" cy="365125"/>
          </a:xfrm>
        </p:spPr>
        <p:txBody>
          <a:bodyPr/>
          <a:lstStyle/>
          <a:p>
            <a:fld id="{9756E75E-E699-45AD-9691-08B76747B6FF}" type="slidenum">
              <a:rPr lang="en-IN" smtClean="0"/>
              <a:t>13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85F57-0238-EA36-5DE9-6C75550445AC}"/>
              </a:ext>
            </a:extLst>
          </p:cNvPr>
          <p:cNvSpPr/>
          <p:nvPr/>
        </p:nvSpPr>
        <p:spPr>
          <a:xfrm>
            <a:off x="2379004" y="1505166"/>
            <a:ext cx="1162055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CDD55F-4AB4-AB62-9EE3-264235C8898E}"/>
              </a:ext>
            </a:extLst>
          </p:cNvPr>
          <p:cNvSpPr/>
          <p:nvPr/>
        </p:nvSpPr>
        <p:spPr>
          <a:xfrm>
            <a:off x="4220133" y="1505166"/>
            <a:ext cx="1345827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91BCF0-D7EF-1F2E-BA8A-A3C3FDB842BC}"/>
              </a:ext>
            </a:extLst>
          </p:cNvPr>
          <p:cNvSpPr/>
          <p:nvPr/>
        </p:nvSpPr>
        <p:spPr>
          <a:xfrm>
            <a:off x="6061262" y="1505166"/>
            <a:ext cx="1729067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0247B1-3132-3AF1-09A9-F5F319CFA5F2}"/>
              </a:ext>
            </a:extLst>
          </p:cNvPr>
          <p:cNvSpPr/>
          <p:nvPr/>
        </p:nvSpPr>
        <p:spPr>
          <a:xfrm>
            <a:off x="10051691" y="4393504"/>
            <a:ext cx="1315835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5DA63F8-7A36-BB87-C63C-2FF2701EAF30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2077568" y="1966831"/>
            <a:ext cx="301436" cy="1389530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A6E47A99-17DD-B694-3422-C2ED886FFBB0}"/>
              </a:ext>
            </a:extLst>
          </p:cNvPr>
          <p:cNvCxnSpPr>
            <a:cxnSpLocks/>
            <a:endCxn id="49" idx="1"/>
          </p:cNvCxnSpPr>
          <p:nvPr/>
        </p:nvCxnSpPr>
        <p:spPr>
          <a:xfrm rot="16200000" flipH="1">
            <a:off x="1666030" y="3933954"/>
            <a:ext cx="1507204" cy="39612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D5B56DD-C273-F06B-E299-A99C60A5DA86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541059" y="1966831"/>
            <a:ext cx="67907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7DBAD6-6AC3-161D-3EC6-B58343ECD2A0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7486241" y="4885618"/>
            <a:ext cx="47331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8B12CC-AF67-319D-5D37-D3F825586D94}"/>
              </a:ext>
            </a:extLst>
          </p:cNvPr>
          <p:cNvSpPr txBox="1"/>
          <p:nvPr/>
        </p:nvSpPr>
        <p:spPr>
          <a:xfrm>
            <a:off x="2418505" y="1578728"/>
            <a:ext cx="1181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Classify training 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9FA484-56CC-D390-AFA7-6EF6C57CFD03}"/>
              </a:ext>
            </a:extLst>
          </p:cNvPr>
          <p:cNvSpPr txBox="1"/>
          <p:nvPr/>
        </p:nvSpPr>
        <p:spPr>
          <a:xfrm flipH="1">
            <a:off x="4291842" y="1643665"/>
            <a:ext cx="116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cleansing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C02DD8-289E-C5A7-FA1B-0B585ADA6BC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565960" y="1966831"/>
            <a:ext cx="49530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C4699D6-08A6-8A78-2403-9F67D26F6BE6}"/>
              </a:ext>
            </a:extLst>
          </p:cNvPr>
          <p:cNvSpPr txBox="1"/>
          <p:nvPr/>
        </p:nvSpPr>
        <p:spPr>
          <a:xfrm>
            <a:off x="6173323" y="1643664"/>
            <a:ext cx="1617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analysis &amp; visualization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FD35EE-4701-6F2B-8A41-CA8CF74664C2}"/>
              </a:ext>
            </a:extLst>
          </p:cNvPr>
          <p:cNvSpPr txBox="1"/>
          <p:nvPr/>
        </p:nvSpPr>
        <p:spPr>
          <a:xfrm>
            <a:off x="10169343" y="4670503"/>
            <a:ext cx="118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Prediction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68E221-A43D-2D57-89DA-FD7A9483C702}"/>
              </a:ext>
            </a:extLst>
          </p:cNvPr>
          <p:cNvSpPr txBox="1"/>
          <p:nvPr/>
        </p:nvSpPr>
        <p:spPr>
          <a:xfrm>
            <a:off x="463920" y="920391"/>
            <a:ext cx="1613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Training</a:t>
            </a:r>
          </a:p>
        </p:txBody>
      </p:sp>
      <p:sp>
        <p:nvSpPr>
          <p:cNvPr id="38" name="Slide Number Placeholder 2">
            <a:extLst>
              <a:ext uri="{FF2B5EF4-FFF2-40B4-BE49-F238E27FC236}">
                <a16:creationId xmlns:a16="http://schemas.microsoft.com/office/drawing/2014/main" id="{88FBF887-5DA2-0BC9-E2EB-F54F6F35AEC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756E75E-E699-45AD-9691-08B76747B6FF}" type="slidenum">
              <a:rPr lang="en-IN" smtClean="0"/>
              <a:pPr/>
              <a:t>13</a:t>
            </a:fld>
            <a:endParaRPr lang="en-IN" dirty="0"/>
          </a:p>
        </p:txBody>
      </p:sp>
      <p:sp>
        <p:nvSpPr>
          <p:cNvPr id="36" name="Flowchart: Magnetic Disk 35">
            <a:extLst>
              <a:ext uri="{FF2B5EF4-FFF2-40B4-BE49-F238E27FC236}">
                <a16:creationId xmlns:a16="http://schemas.microsoft.com/office/drawing/2014/main" id="{603519E9-1E57-52B2-D09D-A90B850AC8B0}"/>
              </a:ext>
            </a:extLst>
          </p:cNvPr>
          <p:cNvSpPr/>
          <p:nvPr/>
        </p:nvSpPr>
        <p:spPr>
          <a:xfrm>
            <a:off x="488014" y="2743209"/>
            <a:ext cx="1561540" cy="1285504"/>
          </a:xfrm>
          <a:prstGeom prst="flowChartMagneticDisk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EAE12A4-9266-0DFB-C0FC-8956CF53B1B7}"/>
              </a:ext>
            </a:extLst>
          </p:cNvPr>
          <p:cNvSpPr txBox="1"/>
          <p:nvPr/>
        </p:nvSpPr>
        <p:spPr>
          <a:xfrm>
            <a:off x="645459" y="3356361"/>
            <a:ext cx="115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set</a:t>
            </a:r>
          </a:p>
          <a:p>
            <a:endParaRPr lang="en-IN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5BA8C42-F61B-4F8B-0117-1BFB565C70EF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6925796" y="2428496"/>
            <a:ext cx="8687" cy="19954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76FB20E6-0782-4CFD-345F-7DE113870F70}"/>
              </a:ext>
            </a:extLst>
          </p:cNvPr>
          <p:cNvSpPr/>
          <p:nvPr/>
        </p:nvSpPr>
        <p:spPr>
          <a:xfrm>
            <a:off x="6443942" y="4423953"/>
            <a:ext cx="981081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B23FE1-75FE-09EC-CE74-0C046D8A79F4}"/>
              </a:ext>
            </a:extLst>
          </p:cNvPr>
          <p:cNvSpPr txBox="1"/>
          <p:nvPr/>
        </p:nvSpPr>
        <p:spPr>
          <a:xfrm>
            <a:off x="6561595" y="4466223"/>
            <a:ext cx="981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SVM Model 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CB55A3E-2D0E-6D1B-B1F8-D0A9DB271053}"/>
              </a:ext>
            </a:extLst>
          </p:cNvPr>
          <p:cNvSpPr/>
          <p:nvPr/>
        </p:nvSpPr>
        <p:spPr>
          <a:xfrm>
            <a:off x="2617694" y="4355942"/>
            <a:ext cx="2349591" cy="1059352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24B7BC-E3FB-71CA-4691-F9ED1A18CD0D}"/>
              </a:ext>
            </a:extLst>
          </p:cNvPr>
          <p:cNvSpPr txBox="1"/>
          <p:nvPr/>
        </p:nvSpPr>
        <p:spPr>
          <a:xfrm>
            <a:off x="2874306" y="4563035"/>
            <a:ext cx="141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Test data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EDACB2-2F4B-D88A-1C37-F86709BD4182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4967285" y="4885618"/>
            <a:ext cx="1476657" cy="385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AB6BA2AA-8D4B-8BFB-3BD0-27CB43C3D595}"/>
              </a:ext>
            </a:extLst>
          </p:cNvPr>
          <p:cNvSpPr/>
          <p:nvPr/>
        </p:nvSpPr>
        <p:spPr>
          <a:xfrm>
            <a:off x="7959551" y="4423953"/>
            <a:ext cx="1423983" cy="923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6946010-862F-6240-B248-C6B4CE5949CA}"/>
              </a:ext>
            </a:extLst>
          </p:cNvPr>
          <p:cNvSpPr txBox="1"/>
          <p:nvPr/>
        </p:nvSpPr>
        <p:spPr>
          <a:xfrm>
            <a:off x="8063496" y="4562926"/>
            <a:ext cx="1198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Model evaluation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5086938-8999-7C0F-E796-2B92902BCB2B}"/>
              </a:ext>
            </a:extLst>
          </p:cNvPr>
          <p:cNvCxnSpPr>
            <a:cxnSpLocks/>
            <a:stCxn id="68" idx="3"/>
            <a:endCxn id="12" idx="1"/>
          </p:cNvCxnSpPr>
          <p:nvPr/>
        </p:nvCxnSpPr>
        <p:spPr>
          <a:xfrm flipV="1">
            <a:off x="9383534" y="4855169"/>
            <a:ext cx="668157" cy="304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230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16D858-F4A1-0184-37D9-E8645F8E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14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894852-C199-6994-83D0-43E0ABC59034}"/>
              </a:ext>
            </a:extLst>
          </p:cNvPr>
          <p:cNvSpPr txBox="1"/>
          <p:nvPr/>
        </p:nvSpPr>
        <p:spPr>
          <a:xfrm>
            <a:off x="2671482" y="3429000"/>
            <a:ext cx="9520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Screenshots of videos shown 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27D1A-C077-7EFD-530F-FF5A990FA4EE}"/>
              </a:ext>
            </a:extLst>
          </p:cNvPr>
          <p:cNvSpPr txBox="1"/>
          <p:nvPr/>
        </p:nvSpPr>
        <p:spPr>
          <a:xfrm>
            <a:off x="1077686" y="1242051"/>
            <a:ext cx="7532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3567696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F8006-3662-9039-946C-E3974394E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15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483CAF-4E00-A062-903A-64ED164B7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10" y="979975"/>
            <a:ext cx="10444501" cy="5609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D52604-1AE5-0BF9-F31E-F21720013F22}"/>
              </a:ext>
            </a:extLst>
          </p:cNvPr>
          <p:cNvSpPr txBox="1"/>
          <p:nvPr/>
        </p:nvSpPr>
        <p:spPr>
          <a:xfrm>
            <a:off x="1102659" y="385482"/>
            <a:ext cx="1712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1</a:t>
            </a:r>
          </a:p>
        </p:txBody>
      </p:sp>
    </p:spTree>
    <p:extLst>
      <p:ext uri="{BB962C8B-B14F-4D97-AF65-F5344CB8AC3E}">
        <p14:creationId xmlns:p14="http://schemas.microsoft.com/office/powerpoint/2010/main" val="3469741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44283B-F2C7-16C5-2972-432AD1B23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16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9D8C1-D2A7-223A-F9F2-7000CBBC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44" y="935772"/>
            <a:ext cx="10395373" cy="5603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4CC349-50E2-0801-18B2-B02EFA1A191C}"/>
              </a:ext>
            </a:extLst>
          </p:cNvPr>
          <p:cNvSpPr txBox="1"/>
          <p:nvPr/>
        </p:nvSpPr>
        <p:spPr>
          <a:xfrm>
            <a:off x="887506" y="466165"/>
            <a:ext cx="161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208780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7DC49E-E666-2678-E874-3C19DF325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17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47C8E-9C9C-3400-6D69-20A0544BBA75}"/>
              </a:ext>
            </a:extLst>
          </p:cNvPr>
          <p:cNvSpPr txBox="1"/>
          <p:nvPr/>
        </p:nvSpPr>
        <p:spPr>
          <a:xfrm>
            <a:off x="1344706" y="797858"/>
            <a:ext cx="6360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E17855-B48A-581D-5092-F9B364F0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66" y="1374507"/>
            <a:ext cx="9941859" cy="531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65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47EE-E73D-7A63-4AB5-EAB84829D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Description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EF091-21C3-B70A-1A71-7035690D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18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924F59-921A-B546-F737-14866ECFD370}"/>
              </a:ext>
            </a:extLst>
          </p:cNvPr>
          <p:cNvSpPr txBox="1"/>
          <p:nvPr/>
        </p:nvSpPr>
        <p:spPr>
          <a:xfrm>
            <a:off x="1228164" y="2348753"/>
            <a:ext cx="83192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data have been collected from below institutes located in Thrissur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AMHA autism centre, near ESI hospital, </a:t>
            </a:r>
            <a:r>
              <a:rPr lang="en-IN" dirty="0" err="1"/>
              <a:t>Olari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IAN Institute of Rehabilitation &amp; Research, </a:t>
            </a:r>
            <a:r>
              <a:rPr lang="en-IN" dirty="0" err="1"/>
              <a:t>Muthuvara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err="1"/>
              <a:t>Helius</a:t>
            </a:r>
            <a:r>
              <a:rPr lang="en-IN" dirty="0"/>
              <a:t> Neuro Developmental Rehabilitation &amp; Research Centre, </a:t>
            </a:r>
            <a:r>
              <a:rPr lang="en-IN" dirty="0" err="1"/>
              <a:t>Nadathara</a:t>
            </a:r>
            <a:r>
              <a:rPr lang="en-IN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6766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16935C-5FC9-F14C-0501-7761727D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19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430D9D-EBA4-DE6A-323A-8BD7A3388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857" y="1036112"/>
            <a:ext cx="7742591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3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F8894-621A-617C-75BE-3491435959CC}"/>
              </a:ext>
            </a:extLst>
          </p:cNvPr>
          <p:cNvSpPr txBox="1"/>
          <p:nvPr/>
        </p:nvSpPr>
        <p:spPr>
          <a:xfrm>
            <a:off x="717177" y="1459724"/>
            <a:ext cx="7351059" cy="4481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Abstract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Introduction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Literature Survey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Research gaps Identified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Problem Statement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Objective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Methodology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Data Description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/>
              <a:t>Results</a:t>
            </a:r>
            <a:endParaRPr lang="en-I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D8B29C-6DBD-6F9C-7352-20874E6B1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3F34A-4900-F2F7-1FC2-1388EFA0309B}"/>
              </a:ext>
            </a:extLst>
          </p:cNvPr>
          <p:cNvSpPr txBox="1"/>
          <p:nvPr/>
        </p:nvSpPr>
        <p:spPr>
          <a:xfrm>
            <a:off x="582707" y="690283"/>
            <a:ext cx="2877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  <a:ea typeface="+mj-ea"/>
                <a:cs typeface="+mj-cs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302148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708276-AEE2-BA30-99C2-A6A7BFD2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20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AEE5EB-3A0D-FABB-E154-F50CE32280EB}"/>
              </a:ext>
            </a:extLst>
          </p:cNvPr>
          <p:cNvSpPr txBox="1"/>
          <p:nvPr/>
        </p:nvSpPr>
        <p:spPr>
          <a:xfrm flipH="1">
            <a:off x="1130446" y="1846729"/>
            <a:ext cx="97347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Blink time, looking left, looking right, concentrated are the fields that are collected. They are measured in milliseconds.</a:t>
            </a:r>
          </a:p>
          <a:p>
            <a:endParaRPr lang="en-IN" dirty="0"/>
          </a:p>
          <a:p>
            <a:r>
              <a:rPr lang="en-IN" dirty="0"/>
              <a:t>Total time, distracted percentage and concentrated percentage are evaluated using these collected data.</a:t>
            </a:r>
          </a:p>
          <a:p>
            <a:endParaRPr lang="en-IN" dirty="0"/>
          </a:p>
          <a:p>
            <a:r>
              <a:rPr lang="en-IN" dirty="0"/>
              <a:t>Total time = blink time + looking left + looking right + concentrated</a:t>
            </a:r>
          </a:p>
          <a:p>
            <a:r>
              <a:rPr lang="en-IN" dirty="0"/>
              <a:t>Distracted percentage = ((blink time + looking left + looking right) /total time )*100</a:t>
            </a:r>
          </a:p>
          <a:p>
            <a:r>
              <a:rPr lang="en-IN" dirty="0"/>
              <a:t>Concentrated time = (concentrated /total time </a:t>
            </a:r>
            <a:r>
              <a:rPr lang="en-IN"/>
              <a:t>)*100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7466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2BC423-3FDB-13C4-1A15-11CC9814C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21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BC9CA-45E7-5D0A-419D-85E1F8D21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792" y="757958"/>
            <a:ext cx="8710415" cy="534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92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D381BF-82FA-CDE5-3568-3CC72665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22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172B8A-89F1-CEEB-2ADB-564087D7AE79}"/>
              </a:ext>
            </a:extLst>
          </p:cNvPr>
          <p:cNvSpPr txBox="1"/>
          <p:nvPr/>
        </p:nvSpPr>
        <p:spPr>
          <a:xfrm>
            <a:off x="1308846" y="799013"/>
            <a:ext cx="75034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</a:rPr>
              <a:t>Inferences from the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282119-4A33-29B2-2F8B-E2E562A76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287" y="1736194"/>
            <a:ext cx="6990866" cy="512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13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0489D-B68F-CD0C-3B0D-1888A8C02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9CC76-F3D5-7C1E-4B87-1A70082D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23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825DDF-C598-4786-8B31-657A09BE7D94}"/>
              </a:ext>
            </a:extLst>
          </p:cNvPr>
          <p:cNvSpPr txBox="1"/>
          <p:nvPr/>
        </p:nvSpPr>
        <p:spPr>
          <a:xfrm>
            <a:off x="1676400" y="2115671"/>
            <a:ext cx="787997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For prediction,  the support vector machine is used.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Dataset named Report is used for training.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During prediction, Report1 is generated with current details. </a:t>
            </a:r>
          </a:p>
        </p:txBody>
      </p:sp>
    </p:spTree>
    <p:extLst>
      <p:ext uri="{BB962C8B-B14F-4D97-AF65-F5344CB8AC3E}">
        <p14:creationId xmlns:p14="http://schemas.microsoft.com/office/powerpoint/2010/main" val="3972789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6AB4-BD92-7075-61D3-E354E966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EBED1C-2190-9311-CD87-3166C38D6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24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883C3-E071-1B6E-E9FC-1301443B3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763" y="594098"/>
            <a:ext cx="7724626" cy="56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93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16368-A240-7F22-9383-BB67C6270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86E03B-29AD-2B5A-004A-D85411A0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25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6F988-228F-0132-C97E-97146A24B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891" y="944721"/>
            <a:ext cx="9248545" cy="49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1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D1FFF-7D87-BB58-EEB7-6B3E36D8A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A4AF18-C6BD-F81D-67EE-57433987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26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FBE6FF-BB57-17D0-0886-F8A901723918}"/>
              </a:ext>
            </a:extLst>
          </p:cNvPr>
          <p:cNvSpPr txBox="1"/>
          <p:nvPr/>
        </p:nvSpPr>
        <p:spPr>
          <a:xfrm>
            <a:off x="1097280" y="1927412"/>
            <a:ext cx="997861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4393"/>
                </a:solidFill>
                <a:latin typeface="NimbusSanL-Regu"/>
              </a:rPr>
              <a:t>Automatic Identification of High-Risk Autism Spectrum Disorder: A Feasibility Study Using Video and Audio Data under the Still-Face </a:t>
            </a:r>
            <a:r>
              <a:rPr lang="en-IN" sz="1800" b="0" i="0" u="none" strike="noStrike" baseline="0" dirty="0">
                <a:solidFill>
                  <a:srgbClr val="004393"/>
                </a:solidFill>
                <a:latin typeface="NimbusSanL-Regu"/>
              </a:rPr>
              <a:t>Paradigm</a:t>
            </a:r>
          </a:p>
          <a:p>
            <a:pPr algn="l"/>
            <a:r>
              <a:rPr lang="en-IN" sz="1800" b="0" i="1" u="none" strike="noStrike" baseline="0" dirty="0" err="1">
                <a:latin typeface="NimbusSanL-Regu"/>
              </a:rPr>
              <a:t>Chuangao</a:t>
            </a:r>
            <a:r>
              <a:rPr lang="en-IN" sz="1800" b="0" i="1" u="none" strike="noStrike" baseline="0" dirty="0">
                <a:latin typeface="NimbusSanL-Regu"/>
              </a:rPr>
              <a:t> Tang, </a:t>
            </a:r>
            <a:r>
              <a:rPr lang="en-IN" sz="1800" b="0" i="1" u="none" strike="noStrike" baseline="0" dirty="0">
                <a:latin typeface="NimbusSanL-ReguItal"/>
              </a:rPr>
              <a:t>Student Member, IEEE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IN" sz="1800" b="0" i="1" u="none" strike="noStrike" baseline="0" dirty="0" err="1">
                <a:latin typeface="NimbusSanL-Regu"/>
              </a:rPr>
              <a:t>Wenming</a:t>
            </a:r>
            <a:r>
              <a:rPr lang="en-IN" sz="1800" b="0" i="1" u="none" strike="noStrike" baseline="0" dirty="0">
                <a:latin typeface="NimbusSanL-Regu"/>
              </a:rPr>
              <a:t> Zheng, </a:t>
            </a:r>
            <a:r>
              <a:rPr lang="en-IN" sz="1800" b="0" i="1" u="none" strike="noStrike" baseline="0" dirty="0">
                <a:latin typeface="NimbusSanL-ReguItal"/>
              </a:rPr>
              <a:t>Senior Member, IEEE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"/>
              </a:rPr>
              <a:t>Yuan </a:t>
            </a:r>
            <a:r>
              <a:rPr lang="en-US" sz="1800" b="0" i="1" u="none" strike="noStrike" baseline="0" dirty="0" err="1">
                <a:latin typeface="NimbusSanL-Regu"/>
              </a:rPr>
              <a:t>Zong</a:t>
            </a:r>
            <a:r>
              <a:rPr lang="en-US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Ital"/>
              </a:rPr>
              <a:t>Member, IEEE</a:t>
            </a:r>
            <a:r>
              <a:rPr lang="en-US" sz="1800" b="0" i="1" u="none" strike="noStrike" baseline="0" dirty="0">
                <a:latin typeface="NimbusSanL-Regu"/>
              </a:rPr>
              <a:t>, Nana </a:t>
            </a:r>
            <a:r>
              <a:rPr lang="en-US" sz="1800" b="0" i="1" u="none" strike="noStrike" baseline="0" dirty="0" err="1">
                <a:latin typeface="NimbusSanL-Regu"/>
              </a:rPr>
              <a:t>Qiu</a:t>
            </a:r>
            <a:r>
              <a:rPr lang="en-US" sz="1800" b="0" i="1" u="none" strike="noStrike" baseline="0" dirty="0">
                <a:latin typeface="NimbusSanL-Regu"/>
              </a:rPr>
              <a:t>, Cheng Lu, </a:t>
            </a:r>
            <a:r>
              <a:rPr lang="en-US" sz="1800" b="0" i="1" u="none" strike="noStrike" baseline="0" dirty="0" err="1">
                <a:latin typeface="NimbusSanL-Regu"/>
              </a:rPr>
              <a:t>Xilei</a:t>
            </a:r>
            <a:r>
              <a:rPr lang="en-US" sz="1800" b="0" i="1" u="none" strike="noStrike" baseline="0" dirty="0">
                <a:latin typeface="NimbusSanL-Regu"/>
              </a:rPr>
              <a:t> Zhang, </a:t>
            </a:r>
            <a:r>
              <a:rPr lang="en-US" sz="1800" b="0" i="1" u="none" strike="noStrike" baseline="0" dirty="0" err="1">
                <a:latin typeface="NimbusSanL-Regu"/>
              </a:rPr>
              <a:t>Xiaoyan</a:t>
            </a:r>
            <a:r>
              <a:rPr lang="en-US" sz="1800" b="0" i="1" u="none" strike="noStrike" baseline="0" dirty="0">
                <a:latin typeface="NimbusSanL-Regu"/>
              </a:rPr>
              <a:t> </a:t>
            </a:r>
            <a:r>
              <a:rPr lang="en-US" sz="1800" b="0" i="1" u="none" strike="noStrike" baseline="0" dirty="0" err="1">
                <a:latin typeface="NimbusSanL-Regu"/>
              </a:rPr>
              <a:t>Ke</a:t>
            </a:r>
            <a:r>
              <a:rPr lang="en-US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 err="1">
                <a:latin typeface="NimbusSanL-Regu"/>
              </a:rPr>
              <a:t>Cuntai</a:t>
            </a:r>
            <a:r>
              <a:rPr lang="en-US" sz="1800" b="0" i="1" u="none" strike="noStrike" baseline="0" dirty="0">
                <a:latin typeface="NimbusSanL-Regu"/>
              </a:rPr>
              <a:t> Guan, </a:t>
            </a:r>
            <a:r>
              <a:rPr lang="en-US" sz="1800" b="0" i="1" u="none" strike="noStrike" baseline="0" dirty="0">
                <a:latin typeface="NimbusSanL-ReguItal"/>
              </a:rPr>
              <a:t>Fellow, IEEE</a:t>
            </a:r>
          </a:p>
          <a:p>
            <a:pPr algn="l"/>
            <a:endParaRPr lang="en-US" i="1" dirty="0">
              <a:latin typeface="NimbusSanL-ReguIt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Detecting High-functioning Autism in Adults Using Eye Tracking and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Machine Learning</a:t>
            </a:r>
          </a:p>
          <a:p>
            <a:pPr algn="l"/>
            <a:r>
              <a:rPr lang="en-IN" sz="1800" b="0" i="1" u="none" strike="noStrike" baseline="0" dirty="0">
                <a:latin typeface="NimbusRomNo9L-Regu"/>
              </a:rPr>
              <a:t>Victoria </a:t>
            </a:r>
            <a:r>
              <a:rPr lang="en-IN" sz="1800" b="0" i="1" u="none" strike="noStrike" baseline="0" dirty="0" err="1">
                <a:latin typeface="NimbusRomNo9L-Regu"/>
              </a:rPr>
              <a:t>Yaneva</a:t>
            </a:r>
            <a:r>
              <a:rPr lang="en-IN" sz="1800" b="0" i="1" u="none" strike="noStrike" baseline="0" dirty="0">
                <a:latin typeface="NimbusRomNo9L-Regu"/>
              </a:rPr>
              <a:t> , Le An Ha , </a:t>
            </a:r>
            <a:r>
              <a:rPr lang="en-IN" sz="1800" b="0" i="1" u="none" strike="noStrike" baseline="0" dirty="0" err="1">
                <a:latin typeface="NimbusRomNo9L-Regu"/>
              </a:rPr>
              <a:t>Sukru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Eraslan</a:t>
            </a:r>
            <a:r>
              <a:rPr lang="en-IN" sz="1800" b="0" i="1" u="none" strike="noStrike" baseline="0" dirty="0">
                <a:latin typeface="NimbusRomNo9L-Regu"/>
              </a:rPr>
              <a:t>, </a:t>
            </a:r>
            <a:r>
              <a:rPr lang="en-IN" sz="1800" b="0" i="1" u="none" strike="noStrike" baseline="0" dirty="0" err="1">
                <a:latin typeface="NimbusRomNo9L-Regu"/>
              </a:rPr>
              <a:t>Yeliz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Yesilada</a:t>
            </a:r>
            <a:r>
              <a:rPr lang="en-IN" sz="1800" b="0" i="1" u="none" strike="noStrike" baseline="0" dirty="0">
                <a:latin typeface="NimbusRomNo9L-Regu"/>
              </a:rPr>
              <a:t>, and Ruslan </a:t>
            </a:r>
            <a:r>
              <a:rPr lang="en-IN" sz="1800" b="0" i="1" u="none" strike="noStrike" baseline="0" dirty="0" err="1">
                <a:latin typeface="NimbusRomNo9L-Regu"/>
              </a:rPr>
              <a:t>Mitkov</a:t>
            </a:r>
            <a:endParaRPr lang="en-IN" sz="1800" b="0" i="1" u="none" strike="noStrike" baseline="0" dirty="0">
              <a:latin typeface="NimbusRomNo9L-Regu"/>
            </a:endParaRPr>
          </a:p>
          <a:p>
            <a:pPr algn="l"/>
            <a:endParaRPr lang="en-IN" i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A Virtual Reality Based System for the Screening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and Classification of Autism</a:t>
            </a:r>
          </a:p>
          <a:p>
            <a:pPr algn="l"/>
            <a:r>
              <a:rPr lang="en-IN" sz="1800" b="0" i="1" u="none" strike="noStrike" baseline="0" dirty="0">
                <a:latin typeface="NimbusSanL-Regu"/>
              </a:rPr>
              <a:t>Marta Robles, Negar </a:t>
            </a:r>
            <a:r>
              <a:rPr lang="en-IN" sz="1800" b="0" i="1" u="none" strike="noStrike" baseline="0" dirty="0" err="1">
                <a:latin typeface="NimbusSanL-Regu"/>
              </a:rPr>
              <a:t>Namdarian</a:t>
            </a:r>
            <a:r>
              <a:rPr lang="en-IN" sz="1800" b="0" i="1" u="none" strike="noStrike" baseline="0" dirty="0">
                <a:latin typeface="NimbusSanL-Regu"/>
              </a:rPr>
              <a:t>, Julia Otto, Evelyn </a:t>
            </a:r>
            <a:r>
              <a:rPr lang="en-IN" sz="1800" b="0" i="1" u="none" strike="noStrike" baseline="0" dirty="0" err="1">
                <a:latin typeface="NimbusSanL-Regu"/>
              </a:rPr>
              <a:t>Wassiljew</a:t>
            </a:r>
            <a:r>
              <a:rPr lang="en-IN" sz="1800" b="0" i="1" u="none" strike="noStrike" baseline="0" dirty="0">
                <a:latin typeface="NimbusSanL-Regu"/>
              </a:rPr>
              <a:t>, </a:t>
            </a:r>
            <a:r>
              <a:rPr lang="en-US" sz="1800" b="0" i="1" u="none" strike="noStrike" baseline="0" dirty="0">
                <a:latin typeface="NimbusSanL-Regu"/>
              </a:rPr>
              <a:t>Nassir </a:t>
            </a:r>
            <a:r>
              <a:rPr lang="en-US" sz="1800" b="0" i="1" u="none" strike="noStrike" baseline="0" dirty="0" err="1">
                <a:latin typeface="NimbusSanL-Regu"/>
              </a:rPr>
              <a:t>Navab</a:t>
            </a:r>
            <a:r>
              <a:rPr lang="en-US" sz="1800" b="0" i="1" u="none" strike="noStrike" baseline="0" dirty="0">
                <a:latin typeface="NimbusSanL-Regu"/>
              </a:rPr>
              <a:t> </a:t>
            </a:r>
            <a:r>
              <a:rPr lang="en-US" sz="1800" b="0" i="1" u="none" strike="noStrike" baseline="0" dirty="0">
                <a:latin typeface="NimbusSanL-ReguItal"/>
              </a:rPr>
              <a:t>Fellow, IEEE</a:t>
            </a:r>
            <a:r>
              <a:rPr lang="en-US" sz="1800" b="0" i="1" u="none" strike="noStrike" baseline="0" dirty="0">
                <a:latin typeface="NimbusSanL-Regu"/>
              </a:rPr>
              <a:t>, Christine M. Falter-Wagner, Daniel Roth </a:t>
            </a:r>
            <a:r>
              <a:rPr lang="en-US" sz="1800" b="0" i="1" u="none" strike="noStrike" baseline="0" dirty="0">
                <a:latin typeface="NimbusSanL-ReguItal"/>
              </a:rPr>
              <a:t>Member, IEEE</a:t>
            </a:r>
          </a:p>
          <a:p>
            <a:pPr algn="l"/>
            <a:endParaRPr lang="en-US" i="1" dirty="0">
              <a:solidFill>
                <a:srgbClr val="004393"/>
              </a:solidFill>
              <a:latin typeface="NimbusSanL-ReguItal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4393"/>
                </a:solidFill>
                <a:latin typeface="NimbusSanL-Regu"/>
              </a:rPr>
              <a:t>Machine Learning Based Autism Spectrum Disorder </a:t>
            </a:r>
            <a:r>
              <a:rPr lang="en-IN" dirty="0">
                <a:solidFill>
                  <a:srgbClr val="004393"/>
                </a:solidFill>
                <a:latin typeface="NimbusSanL-Regu"/>
              </a:rPr>
              <a:t>Detection from Videos</a:t>
            </a:r>
          </a:p>
          <a:p>
            <a:pPr algn="l"/>
            <a:r>
              <a:rPr lang="en-IN" sz="1800" b="0" i="1" u="none" strike="noStrike" baseline="0" dirty="0" err="1">
                <a:latin typeface="NimbusRomNo9L-Regu"/>
              </a:rPr>
              <a:t>Chongruo</a:t>
            </a:r>
            <a:r>
              <a:rPr lang="en-IN" sz="1800" b="0" i="1" u="none" strike="noStrike" baseline="0" dirty="0">
                <a:latin typeface="NimbusRomNo9L-Regu"/>
              </a:rPr>
              <a:t> Wu,</a:t>
            </a:r>
            <a:r>
              <a:rPr lang="en-IN" sz="1800" b="0" i="1" u="none" strike="noStrike" baseline="0" dirty="0">
                <a:latin typeface="CMSY8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Sidrah</a:t>
            </a:r>
            <a:r>
              <a:rPr lang="en-IN" sz="1800" b="0" i="1" u="none" strike="noStrike" baseline="0" dirty="0">
                <a:latin typeface="NimbusRomNo9L-Regu"/>
              </a:rPr>
              <a:t> Liaqat,</a:t>
            </a:r>
            <a:r>
              <a:rPr lang="en-IN" sz="1800" b="0" i="1" u="none" strike="noStrike" baseline="0" dirty="0">
                <a:latin typeface="CMSY8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Halil</a:t>
            </a:r>
            <a:r>
              <a:rPr lang="en-IN" sz="1800" b="0" i="1" u="none" strike="noStrike" baseline="0" dirty="0">
                <a:latin typeface="NimbusRomNo9L-Regu"/>
              </a:rPr>
              <a:t> </a:t>
            </a:r>
            <a:r>
              <a:rPr lang="en-IN" sz="1800" b="0" i="1" u="none" strike="noStrike" baseline="0" dirty="0" err="1">
                <a:latin typeface="NimbusRomNo9L-Regu"/>
              </a:rPr>
              <a:t>Helvaci</a:t>
            </a:r>
            <a:r>
              <a:rPr lang="en-IN" i="1" dirty="0">
                <a:latin typeface="NimbusRomNo9L-Regu"/>
              </a:rPr>
              <a:t>,</a:t>
            </a:r>
            <a:r>
              <a:rPr lang="en-IN" sz="1800" b="0" i="1" u="none" strike="noStrike" baseline="0" dirty="0">
                <a:latin typeface="NimbusRomNo9L-Regu"/>
              </a:rPr>
              <a:t> Sen-</a:t>
            </a:r>
            <a:r>
              <a:rPr lang="en-IN" sz="1800" b="0" i="1" u="none" strike="noStrike" baseline="0" dirty="0" err="1">
                <a:latin typeface="NimbusRomNo9L-Regu"/>
              </a:rPr>
              <a:t>ching</a:t>
            </a:r>
            <a:r>
              <a:rPr lang="en-IN" sz="1800" b="0" i="1" u="none" strike="noStrike" baseline="0" dirty="0">
                <a:latin typeface="NimbusRomNo9L-Regu"/>
              </a:rPr>
              <a:t> Samson Cheung,</a:t>
            </a:r>
            <a:r>
              <a:rPr lang="en-IN" i="1" dirty="0">
                <a:latin typeface="NimbusRomNo9L-Regu"/>
              </a:rPr>
              <a:t> </a:t>
            </a:r>
            <a:r>
              <a:rPr lang="en-US" sz="1800" b="0" i="1" u="none" strike="noStrike" baseline="0" dirty="0">
                <a:latin typeface="NimbusRomNo9L-Regu"/>
              </a:rPr>
              <a:t>Chen-Nee </a:t>
            </a:r>
            <a:r>
              <a:rPr lang="en-US" sz="1800" b="0" i="1" u="none" strike="noStrike" baseline="0" dirty="0" err="1">
                <a:latin typeface="NimbusRomNo9L-Regu"/>
              </a:rPr>
              <a:t>Chuah</a:t>
            </a:r>
            <a:r>
              <a:rPr lang="en-US" sz="1800" b="0" i="1" u="none" strike="noStrike" baseline="0" dirty="0">
                <a:latin typeface="NimbusRomNo9L-Regu"/>
              </a:rPr>
              <a:t>, Sally </a:t>
            </a:r>
            <a:r>
              <a:rPr lang="en-US" sz="1800" b="0" i="1" u="none" strike="noStrike" baseline="0" dirty="0" err="1">
                <a:latin typeface="NimbusRomNo9L-Regu"/>
              </a:rPr>
              <a:t>Ozonoff</a:t>
            </a:r>
            <a:r>
              <a:rPr lang="en-US" i="1" dirty="0">
                <a:latin typeface="NimbusRomNo9L-Regu"/>
              </a:rPr>
              <a:t>,</a:t>
            </a:r>
            <a:r>
              <a:rPr lang="en-US" sz="1800" b="0" i="1" u="none" strike="noStrike" baseline="0" dirty="0">
                <a:latin typeface="NimbusRomNo9L-Regu"/>
              </a:rPr>
              <a:t> Gregory Young</a:t>
            </a:r>
          </a:p>
        </p:txBody>
      </p:sp>
    </p:spTree>
    <p:extLst>
      <p:ext uri="{BB962C8B-B14F-4D97-AF65-F5344CB8AC3E}">
        <p14:creationId xmlns:p14="http://schemas.microsoft.com/office/powerpoint/2010/main" val="3081690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69081-4BFD-4100-E32D-3F2B31747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670" y="2561478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Thanks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A61040-6C66-E4DC-A8FC-5C57D0C1E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074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82415-801C-6A78-15CF-8FE99F914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231"/>
            <a:ext cx="10515600" cy="1325563"/>
          </a:xfrm>
        </p:spPr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EA5626-B2EC-4901-0E52-0186745A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3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BB1A14-AB15-6E77-527F-BFD9AFCA99C0}"/>
              </a:ext>
            </a:extLst>
          </p:cNvPr>
          <p:cNvSpPr txBox="1"/>
          <p:nvPr/>
        </p:nvSpPr>
        <p:spPr>
          <a:xfrm>
            <a:off x="842682" y="2133600"/>
            <a:ext cx="10506636" cy="333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Autism spectrum disorder (ASD) is a developmental disability caused by differences in the brain.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People with ASD may behave, communicate, interact, and learn in ways that are different from most other people.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project proposes to detect whether any ASD symptoms are there or not in children by showing them a video.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 confirm whether the child exhibits ASD, a questionnaire prepared by the doctors can also be used.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9755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91938-2B4F-B3B3-FED3-DAE0B0BED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CB6AE-488D-519D-5094-5E76E4529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059" y="1847850"/>
            <a:ext cx="9932894" cy="391645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202124"/>
                </a:solidFill>
                <a:cs typeface="Times New Roman" panose="02020603050405020304" pitchFamily="18" charset="0"/>
              </a:rPr>
              <a:t>Early detection of autism in any child could be very helpful for the parents to understand about it and they  can control further worsening of autism through various medications.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0000"/>
                </a:solidFill>
                <a:cs typeface="Times New Roman" panose="02020603050405020304" pitchFamily="18" charset="0"/>
              </a:rPr>
              <a:t>ASD begins before the age of 3 years and can last throughout a person’s life, although symptoms may improve over time.</a:t>
            </a:r>
          </a:p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Diagnosing ASD can be difficult since there is no medical test, like a blood test, to diagnose the disorder.</a:t>
            </a:r>
            <a:r>
              <a:rPr lang="en-US" sz="1800" dirty="0">
                <a:solidFill>
                  <a:srgbClr val="000000"/>
                </a:solidFill>
                <a:cs typeface="Times New Roman" panose="02020603050405020304" pitchFamily="18" charset="0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Doctors look at the child’s behavior and development to make a diagnosis</a:t>
            </a:r>
          </a:p>
          <a:p>
            <a:pPr>
              <a:lnSpc>
                <a:spcPct val="150000"/>
              </a:lnSpc>
            </a:pPr>
            <a:endParaRPr lang="en-US" sz="1800" b="0" i="0" dirty="0">
              <a:solidFill>
                <a:srgbClr val="2021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00557-5BDB-906F-3245-92844EA4E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982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1366-B593-2215-86D7-23FDAED99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Literature Survey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57F478-CF4C-4947-B50D-DC1E6BC0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E4351C4-9087-5457-10C2-99FADC6771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011591"/>
              </p:ext>
            </p:extLst>
          </p:nvPr>
        </p:nvGraphicFramePr>
        <p:xfrm>
          <a:off x="905435" y="1825625"/>
          <a:ext cx="10425954" cy="4942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1242">
                  <a:extLst>
                    <a:ext uri="{9D8B030D-6E8A-4147-A177-3AD203B41FA5}">
                      <a16:colId xmlns:a16="http://schemas.microsoft.com/office/drawing/2014/main" val="3766173755"/>
                    </a:ext>
                  </a:extLst>
                </a:gridCol>
                <a:gridCol w="706795">
                  <a:extLst>
                    <a:ext uri="{9D8B030D-6E8A-4147-A177-3AD203B41FA5}">
                      <a16:colId xmlns:a16="http://schemas.microsoft.com/office/drawing/2014/main" val="435272504"/>
                    </a:ext>
                  </a:extLst>
                </a:gridCol>
                <a:gridCol w="2664074">
                  <a:extLst>
                    <a:ext uri="{9D8B030D-6E8A-4147-A177-3AD203B41FA5}">
                      <a16:colId xmlns:a16="http://schemas.microsoft.com/office/drawing/2014/main" val="3098190161"/>
                    </a:ext>
                  </a:extLst>
                </a:gridCol>
                <a:gridCol w="1313914">
                  <a:extLst>
                    <a:ext uri="{9D8B030D-6E8A-4147-A177-3AD203B41FA5}">
                      <a16:colId xmlns:a16="http://schemas.microsoft.com/office/drawing/2014/main" val="471156857"/>
                    </a:ext>
                  </a:extLst>
                </a:gridCol>
                <a:gridCol w="1631064">
                  <a:extLst>
                    <a:ext uri="{9D8B030D-6E8A-4147-A177-3AD203B41FA5}">
                      <a16:colId xmlns:a16="http://schemas.microsoft.com/office/drawing/2014/main" val="2310983715"/>
                    </a:ext>
                  </a:extLst>
                </a:gridCol>
                <a:gridCol w="1748865">
                  <a:extLst>
                    <a:ext uri="{9D8B030D-6E8A-4147-A177-3AD203B41FA5}">
                      <a16:colId xmlns:a16="http://schemas.microsoft.com/office/drawing/2014/main" val="38336419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832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Virtual Reality Based System for the Screening and Classification of Autism 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Marta Robles, Negar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Namdarian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Julia Otto, Evelyn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Wassiljew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Nassir </a:t>
                      </a:r>
                      <a:r>
                        <a:rPr lang="en-US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Navab</a:t>
                      </a:r>
                      <a:r>
                        <a:rPr lang="en-US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Christine M. Falter-Wagner, Daniel Roth</a:t>
                      </a:r>
                      <a:endParaRPr lang="en-IN" sz="1600" i="1" dirty="0"/>
                    </a:p>
                    <a:p>
                      <a:endParaRPr lang="en-US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IEEE Transactions on visualization and computer Graphics</a:t>
                      </a:r>
                    </a:p>
                    <a:p>
                      <a:endParaRPr lang="en-IN" sz="16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 are collected for creating virtual world.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Logistic regression, support vector machine, neural network is used.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Classification accuracy is 70% to 75%.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942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Identification of Autism Spectrum Disorder via an Eye-Tracking Based Representation Learning Model </a:t>
                      </a:r>
                    </a:p>
                    <a:p>
                      <a:r>
                        <a:rPr lang="en-IN" sz="1600" dirty="0"/>
                        <a:t>Chen Xia, </a:t>
                      </a:r>
                      <a:r>
                        <a:rPr lang="en-IN" sz="1600" dirty="0" err="1"/>
                        <a:t>Kexin</a:t>
                      </a:r>
                      <a:r>
                        <a:rPr lang="en-IN" sz="1600" dirty="0"/>
                        <a:t> Chen, </a:t>
                      </a:r>
                      <a:r>
                        <a:rPr lang="en-IN" sz="1600" dirty="0" err="1"/>
                        <a:t>Kuan</a:t>
                      </a:r>
                      <a:r>
                        <a:rPr lang="en-IN" sz="1600" dirty="0"/>
                        <a:t> Li, </a:t>
                      </a:r>
                      <a:r>
                        <a:rPr lang="en-IN" sz="1600" dirty="0" err="1"/>
                        <a:t>Hongxia</a:t>
                      </a:r>
                      <a:r>
                        <a:rPr lang="en-IN" sz="1600" dirty="0"/>
                        <a:t> Li</a:t>
                      </a:r>
                      <a:endParaRPr lang="en-IN" sz="1600" i="1" dirty="0"/>
                    </a:p>
                    <a:p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Published By ACM.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Dataset is created by studying 31 children with ASD and 43 children with TD.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SVM and CNN are used.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Classification accuracy is 93%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873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38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DFA6D3-90A6-5BD7-EBA6-60998770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6</a:t>
            </a:fld>
            <a:endParaRPr lang="en-IN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30B77B1-23D0-3C8F-5E80-024B2FC61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923187"/>
              </p:ext>
            </p:extLst>
          </p:nvPr>
        </p:nvGraphicFramePr>
        <p:xfrm>
          <a:off x="708213" y="1501047"/>
          <a:ext cx="10520084" cy="3723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55372">
                  <a:extLst>
                    <a:ext uri="{9D8B030D-6E8A-4147-A177-3AD203B41FA5}">
                      <a16:colId xmlns:a16="http://schemas.microsoft.com/office/drawing/2014/main" val="1970552175"/>
                    </a:ext>
                  </a:extLst>
                </a:gridCol>
                <a:gridCol w="706795">
                  <a:extLst>
                    <a:ext uri="{9D8B030D-6E8A-4147-A177-3AD203B41FA5}">
                      <a16:colId xmlns:a16="http://schemas.microsoft.com/office/drawing/2014/main" val="517881818"/>
                    </a:ext>
                  </a:extLst>
                </a:gridCol>
                <a:gridCol w="2664074">
                  <a:extLst>
                    <a:ext uri="{9D8B030D-6E8A-4147-A177-3AD203B41FA5}">
                      <a16:colId xmlns:a16="http://schemas.microsoft.com/office/drawing/2014/main" val="845947035"/>
                    </a:ext>
                  </a:extLst>
                </a:gridCol>
                <a:gridCol w="1313914">
                  <a:extLst>
                    <a:ext uri="{9D8B030D-6E8A-4147-A177-3AD203B41FA5}">
                      <a16:colId xmlns:a16="http://schemas.microsoft.com/office/drawing/2014/main" val="1619314118"/>
                    </a:ext>
                  </a:extLst>
                </a:gridCol>
                <a:gridCol w="1631064">
                  <a:extLst>
                    <a:ext uri="{9D8B030D-6E8A-4147-A177-3AD203B41FA5}">
                      <a16:colId xmlns:a16="http://schemas.microsoft.com/office/drawing/2014/main" val="1363428666"/>
                    </a:ext>
                  </a:extLst>
                </a:gridCol>
                <a:gridCol w="1748865">
                  <a:extLst>
                    <a:ext uri="{9D8B030D-6E8A-4147-A177-3AD203B41FA5}">
                      <a16:colId xmlns:a16="http://schemas.microsoft.com/office/drawing/2014/main" val="1709470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67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Detecting High-functioning Autism in Adults Using Eye Tracking</a:t>
                      </a:r>
                      <a:endParaRPr lang="en-IN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Victoria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Yaneva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, Le An Ha,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Sukru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Eraslan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Yeliz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Yesilada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and Ruslan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Mitkov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IEEE Transactions on Neural Systems and Rehabilitation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Dataset is created by conducting several experiments.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Logistic Regression is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Using fMRI, accuracy is 71% to 86%.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646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Automatic Identification of High-Risk Autism Spectrum Disorder</a:t>
                      </a:r>
                      <a:endParaRPr lang="en-IN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Chuangao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Tang,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Wenming</a:t>
                      </a:r>
                      <a:r>
                        <a:rPr lang="en-IN" sz="16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Zheng, Yuan </a:t>
                      </a:r>
                      <a:r>
                        <a:rPr lang="en-IN" sz="1600" b="0" i="1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Zong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IEEE Transactions on Neural Systems and Rehabilitation Engineering</a:t>
                      </a:r>
                    </a:p>
                    <a:p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Dataset for face detection is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Still face of kid is recorded and expressions on face are examined. SVM and KNN is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Children with high risk ASD is classified.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359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7719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BE4981-EFAF-E025-D3A4-1204300A8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7</a:t>
            </a:fld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87116F6-1885-9D14-7464-0AE6DACF6D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185149"/>
              </p:ext>
            </p:extLst>
          </p:nvPr>
        </p:nvGraphicFramePr>
        <p:xfrm>
          <a:off x="690282" y="652780"/>
          <a:ext cx="10255623" cy="5552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7742">
                  <a:extLst>
                    <a:ext uri="{9D8B030D-6E8A-4147-A177-3AD203B41FA5}">
                      <a16:colId xmlns:a16="http://schemas.microsoft.com/office/drawing/2014/main" val="2615454808"/>
                    </a:ext>
                  </a:extLst>
                </a:gridCol>
                <a:gridCol w="779929">
                  <a:extLst>
                    <a:ext uri="{9D8B030D-6E8A-4147-A177-3AD203B41FA5}">
                      <a16:colId xmlns:a16="http://schemas.microsoft.com/office/drawing/2014/main" val="3347869792"/>
                    </a:ext>
                  </a:extLst>
                </a:gridCol>
                <a:gridCol w="2061881">
                  <a:extLst>
                    <a:ext uri="{9D8B030D-6E8A-4147-A177-3AD203B41FA5}">
                      <a16:colId xmlns:a16="http://schemas.microsoft.com/office/drawing/2014/main" val="3422804680"/>
                    </a:ext>
                  </a:extLst>
                </a:gridCol>
                <a:gridCol w="1757083">
                  <a:extLst>
                    <a:ext uri="{9D8B030D-6E8A-4147-A177-3AD203B41FA5}">
                      <a16:colId xmlns:a16="http://schemas.microsoft.com/office/drawing/2014/main" val="2792676079"/>
                    </a:ext>
                  </a:extLst>
                </a:gridCol>
                <a:gridCol w="1845235">
                  <a:extLst>
                    <a:ext uri="{9D8B030D-6E8A-4147-A177-3AD203B41FA5}">
                      <a16:colId xmlns:a16="http://schemas.microsoft.com/office/drawing/2014/main" val="3646873371"/>
                    </a:ext>
                  </a:extLst>
                </a:gridCol>
                <a:gridCol w="1713753">
                  <a:extLst>
                    <a:ext uri="{9D8B030D-6E8A-4147-A177-3AD203B41FA5}">
                      <a16:colId xmlns:a16="http://schemas.microsoft.com/office/drawing/2014/main" val="1775030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Title &amp; 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Published 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2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b="1" i="0" u="none" strike="noStrike" baseline="0" dirty="0">
                          <a:latin typeface="NimbusRomNo9L-Regu"/>
                        </a:rPr>
                        <a:t>Machine Learning Based Autism Spectrum Disorder Detection from Videos</a:t>
                      </a:r>
                      <a:endParaRPr lang="en-IN" sz="1800" b="1" i="0" u="none" strike="noStrike" baseline="0" dirty="0">
                        <a:latin typeface="NimbusRomNo9L-Regu"/>
                      </a:endParaRPr>
                    </a:p>
                    <a:p>
                      <a:pPr algn="l"/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Chongruo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Wu,</a:t>
                      </a:r>
                      <a:r>
                        <a:rPr lang="en-IN" sz="1800" b="0" i="1" u="none" strike="noStrike" baseline="0" dirty="0">
                          <a:latin typeface="CMSY8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Sidrah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Liaqat,</a:t>
                      </a:r>
                      <a:r>
                        <a:rPr lang="en-IN" sz="1800" b="0" i="1" u="none" strike="noStrike" baseline="0" dirty="0">
                          <a:latin typeface="CMSY8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Halil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Helvaci</a:t>
                      </a:r>
                      <a:r>
                        <a:rPr lang="en-IN" i="1" dirty="0">
                          <a:latin typeface="NimbusRomNo9L-Regu"/>
                        </a:rPr>
                        <a:t>,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Sen-</a:t>
                      </a:r>
                      <a:r>
                        <a:rPr lang="en-IN" sz="1800" b="0" i="1" u="none" strike="noStrike" baseline="0" dirty="0" err="1">
                          <a:latin typeface="NimbusRomNo9L-Regu"/>
                        </a:rPr>
                        <a:t>ching</a:t>
                      </a:r>
                      <a:r>
                        <a:rPr lang="en-IN" sz="1800" b="0" i="1" u="none" strike="noStrike" baseline="0" dirty="0">
                          <a:latin typeface="NimbusRomNo9L-Regu"/>
                        </a:rPr>
                        <a:t> Samson Cheung,</a:t>
                      </a:r>
                      <a:r>
                        <a:rPr lang="en-IN" i="1" dirty="0">
                          <a:latin typeface="NimbusRomNo9L-Regu"/>
                        </a:rPr>
                        <a:t> 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Chen-Nee </a:t>
                      </a:r>
                      <a:r>
                        <a:rPr lang="en-US" sz="1800" b="0" i="1" u="none" strike="noStrike" baseline="0" dirty="0" err="1">
                          <a:latin typeface="NimbusRomNo9L-Regu"/>
                        </a:rPr>
                        <a:t>Chuah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, Sally </a:t>
                      </a:r>
                      <a:r>
                        <a:rPr lang="en-US" sz="1800" b="0" i="1" u="none" strike="noStrike" baseline="0" dirty="0" err="1">
                          <a:latin typeface="NimbusRomNo9L-Regu"/>
                        </a:rPr>
                        <a:t>Ozonoff</a:t>
                      </a:r>
                      <a:r>
                        <a:rPr lang="en-US" i="1" dirty="0">
                          <a:latin typeface="NimbusRomNo9L-Regu"/>
                        </a:rPr>
                        <a:t>,</a:t>
                      </a:r>
                      <a:r>
                        <a:rPr lang="en-US" sz="1800" b="0" i="1" u="none" strike="noStrike" baseline="0" dirty="0">
                          <a:latin typeface="NimbusRomNo9L-Regu"/>
                        </a:rPr>
                        <a:t> Gregory Young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IEEE International Conference on E-health Networking, Application &amp; Services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video dataset collected under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Infant Sibling Study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Recursive Feature Elimination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(RFE), Ridge Regression (RR), Mutual Information Estimation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(MI) and Kolmogorov Smirnov Test (KS)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70% accuracy for smile, 68% accuracy for look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face, 67% for look object and 53% accuracy for vocalization.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30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Diagnosis of autism using an eye tracking system</a:t>
                      </a:r>
                    </a:p>
                    <a:p>
                      <a:r>
                        <a:rPr lang="en-IN" sz="1600" i="1" dirty="0"/>
                        <a:t>Natalia I, Daniela Hidalgo, Avid Roman, Michael Power, Robert H Gilman, Mirko </a:t>
                      </a:r>
                      <a:r>
                        <a:rPr lang="en-IN" sz="1600" i="1" dirty="0" err="1"/>
                        <a:t>Zimic</a:t>
                      </a:r>
                      <a:endParaRPr lang="en-IN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IEEE Global Humanitarian Technology Conference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Dataset contains 20 videos, how many children watched the video and how many of them not watched.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Basic image processing techniques are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Video-2 could easily recognise whether autism is there or not in a child.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636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853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44790-42A4-64FD-1B37-3879DECD1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Research gap identified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4B9347-F770-3BC3-EC4B-961EFD87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8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D3FAD-495D-D1B4-7711-563397631249}"/>
              </a:ext>
            </a:extLst>
          </p:cNvPr>
          <p:cNvSpPr txBox="1"/>
          <p:nvPr/>
        </p:nvSpPr>
        <p:spPr>
          <a:xfrm>
            <a:off x="1004047" y="2721114"/>
            <a:ext cx="9466729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During the early stage of Autism, spectrum disorder in children, the works related to  detection is still not progressed.</a:t>
            </a:r>
          </a:p>
        </p:txBody>
      </p:sp>
    </p:spTree>
    <p:extLst>
      <p:ext uri="{BB962C8B-B14F-4D97-AF65-F5344CB8AC3E}">
        <p14:creationId xmlns:p14="http://schemas.microsoft.com/office/powerpoint/2010/main" val="78327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80E4-13C7-A56A-4485-573467FF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135798-F060-7019-B2C2-00842577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6E75E-E699-45AD-9691-08B76747B6FF}" type="slidenum">
              <a:rPr lang="en-IN" smtClean="0"/>
              <a:t>9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B5650-6A74-9578-D9A3-4B42C06301DF}"/>
              </a:ext>
            </a:extLst>
          </p:cNvPr>
          <p:cNvSpPr txBox="1"/>
          <p:nvPr/>
        </p:nvSpPr>
        <p:spPr>
          <a:xfrm>
            <a:off x="995082" y="2312894"/>
            <a:ext cx="9888070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/>
              <a:t>To classify a child into either autistic or not, is challenging because there is no medical diagnosis in the early  stage of Autism. </a:t>
            </a:r>
          </a:p>
        </p:txBody>
      </p:sp>
    </p:spTree>
    <p:extLst>
      <p:ext uri="{BB962C8B-B14F-4D97-AF65-F5344CB8AC3E}">
        <p14:creationId xmlns:p14="http://schemas.microsoft.com/office/powerpoint/2010/main" val="31079036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2722</TotalTime>
  <Words>1120</Words>
  <Application>Microsoft Office PowerPoint</Application>
  <PresentationFormat>Widescreen</PresentationFormat>
  <Paragraphs>182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CMSY8</vt:lpstr>
      <vt:lpstr>NimbusRomNo9L-Regu</vt:lpstr>
      <vt:lpstr>NimbusSanL-Regu</vt:lpstr>
      <vt:lpstr>NimbusSanL-ReguItal</vt:lpstr>
      <vt:lpstr>Times New Roman</vt:lpstr>
      <vt:lpstr>Retrospect</vt:lpstr>
      <vt:lpstr>Autism Detection using Eye Tracking</vt:lpstr>
      <vt:lpstr>PowerPoint Presentation</vt:lpstr>
      <vt:lpstr>Abstract</vt:lpstr>
      <vt:lpstr>Introduction</vt:lpstr>
      <vt:lpstr>Literature Survey</vt:lpstr>
      <vt:lpstr>PowerPoint Presentation</vt:lpstr>
      <vt:lpstr>PowerPoint Presentation</vt:lpstr>
      <vt:lpstr>Research gap identified</vt:lpstr>
      <vt:lpstr>Problem Statement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Description 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References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Autism Detection using Eye Tracking</dc:title>
  <dc:creator>Sooryaprabha T S</dc:creator>
  <cp:lastModifiedBy>Sooryaprabha T S</cp:lastModifiedBy>
  <cp:revision>29</cp:revision>
  <dcterms:created xsi:type="dcterms:W3CDTF">2022-11-30T13:34:13Z</dcterms:created>
  <dcterms:modified xsi:type="dcterms:W3CDTF">2023-06-02T04:07:12Z</dcterms:modified>
</cp:coreProperties>
</file>

<file path=docProps/thumbnail.jpeg>
</file>